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75" r:id="rId4"/>
    <p:sldId id="294" r:id="rId5"/>
    <p:sldId id="273" r:id="rId6"/>
    <p:sldId id="274" r:id="rId7"/>
    <p:sldId id="276" r:id="rId8"/>
    <p:sldId id="284" r:id="rId9"/>
    <p:sldId id="257" r:id="rId10"/>
    <p:sldId id="285" r:id="rId11"/>
    <p:sldId id="258" r:id="rId12"/>
    <p:sldId id="264" r:id="rId13"/>
    <p:sldId id="295" r:id="rId14"/>
    <p:sldId id="286" r:id="rId15"/>
    <p:sldId id="263" r:id="rId16"/>
    <p:sldId id="266" r:id="rId17"/>
    <p:sldId id="267" r:id="rId18"/>
    <p:sldId id="288" r:id="rId19"/>
    <p:sldId id="289" r:id="rId20"/>
    <p:sldId id="290" r:id="rId21"/>
    <p:sldId id="291" r:id="rId22"/>
    <p:sldId id="292" r:id="rId23"/>
    <p:sldId id="293" r:id="rId24"/>
    <p:sldId id="268" r:id="rId25"/>
    <p:sldId id="269" r:id="rId26"/>
    <p:sldId id="265" r:id="rId27"/>
    <p:sldId id="270" r:id="rId28"/>
    <p:sldId id="280" r:id="rId29"/>
    <p:sldId id="271" r:id="rId30"/>
    <p:sldId id="278" r:id="rId31"/>
    <p:sldId id="279" r:id="rId32"/>
    <p:sldId id="281" r:id="rId33"/>
    <p:sldId id="282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651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43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8925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1923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23260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608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53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24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82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90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30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595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048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252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716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55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7E7073-2441-4844-8603-52E60006D182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8A019F-F559-47BB-9D4E-7202451312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533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jpeg"/><Relationship Id="rId7" Type="http://schemas.openxmlformats.org/officeDocument/2006/relationships/image" Target="../media/image3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23.pn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Мнемотехника при заучивании стихотворений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64000" y="4613563"/>
            <a:ext cx="6789600" cy="181494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Сетевой детский сад проекта «Школа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Росатома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МБДОУ «Детский сад №6 «Золотой петушок»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Заботина Юлия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Раисовна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ДЕТСКИЙ САД\РОСАТОМ\разное\0_value_44088_5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295" y="110836"/>
            <a:ext cx="1766960" cy="2170007"/>
          </a:xfrm>
          <a:prstGeom prst="rect">
            <a:avLst/>
          </a:prstGeo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59" r="-18259"/>
          <a:stretch>
            <a:fillRect/>
          </a:stretch>
        </p:blipFill>
        <p:spPr bwMode="auto">
          <a:xfrm>
            <a:off x="548897" y="4953769"/>
            <a:ext cx="2415103" cy="169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12473" y="318655"/>
            <a:ext cx="6331527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Цифровая интернатура</a:t>
            </a:r>
          </a:p>
          <a:p>
            <a:pPr lvl="0" algn="ctr" defTabSz="914400"/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«Традиции и инновации: Как развивать связную речь современного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дошкольника?»</a:t>
            </a:r>
            <a:endParaRPr lang="ru-RU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09" y="4581820"/>
            <a:ext cx="1674615" cy="2105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34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080655"/>
            <a:ext cx="8596668" cy="4960708"/>
          </a:xfrm>
        </p:spPr>
        <p:txBody>
          <a:bodyPr>
            <a:normAutofit/>
          </a:bodyPr>
          <a:lstStyle/>
          <a:p>
            <a:r>
              <a:rPr lang="ru-RU" altLang="ru-RU" sz="32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Воробьёва </a:t>
            </a:r>
            <a:r>
              <a:rPr lang="ru-RU" altLang="ru-RU" sz="3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В.М. называет эту методику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сенсорно-графическими </a:t>
            </a:r>
            <a:r>
              <a:rPr lang="ru-RU" alt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схемами</a:t>
            </a:r>
            <a:endParaRPr lang="ru-RU" altLang="ru-RU" sz="3200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Т.А.-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предметно-схематическими </a:t>
            </a:r>
            <a:r>
              <a:rPr lang="ru-RU" alt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моделями</a:t>
            </a:r>
            <a:endParaRPr lang="ru-RU" altLang="ru-RU" sz="32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Глухов</a:t>
            </a:r>
            <a:r>
              <a:rPr lang="ru-RU" altLang="ru-RU" sz="3200" b="1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В.П.-</a:t>
            </a:r>
            <a:r>
              <a:rPr lang="ru-RU" altLang="ru-RU" sz="32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блоками –</a:t>
            </a:r>
            <a:r>
              <a:rPr lang="ru-RU" alt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квадратами</a:t>
            </a:r>
            <a:endParaRPr lang="ru-RU" altLang="ru-RU" sz="3200" b="1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Большева</a:t>
            </a:r>
            <a:r>
              <a:rPr lang="ru-RU" altLang="ru-RU" sz="32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Т.В.-</a:t>
            </a: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коллажем</a:t>
            </a:r>
            <a:endParaRPr lang="ru-RU" altLang="ru-RU" sz="3200" b="1" dirty="0" smtClean="0">
              <a:solidFill>
                <a:srgbClr val="40404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3200" dirty="0" err="1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Ефименкова</a:t>
            </a:r>
            <a:r>
              <a:rPr lang="ru-RU" altLang="ru-RU" sz="3200" dirty="0" smtClean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Л.Н.-</a:t>
            </a:r>
            <a:r>
              <a:rPr lang="ru-RU" altLang="ru-RU" sz="32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схемой составления </a:t>
            </a:r>
            <a:r>
              <a:rPr lang="ru-RU" altLang="ru-RU" sz="3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D:\Pictures\фото\Терских2\IMG_04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4917" y="3673488"/>
            <a:ext cx="3410365" cy="2557774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595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Значение мнемотехники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3765"/>
            <a:ext cx="8596668" cy="5354425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связной речи, расширение лексико-грамматического строя речи и звукопроизношения.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основных психических процессов – памяти, внимания, образного мышления, воображения и речи.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Перекодирование информации, т.е. преобразования из абстрактных символов в образы.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мелкой моторики рук при частичном или полном графическом воспроизведении.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Легче запоминать стихи, скороговорки, загадки, рассказы.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Выстраивать логическую цепочку событий и воспроизводить </a:t>
            </a:r>
          </a:p>
          <a:p>
            <a:pPr marL="0" lvl="0" indent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None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историю в правильном порядке (начало – середина — </a:t>
            </a:r>
          </a:p>
          <a:p>
            <a:pPr marL="0" lvl="0" indent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None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завершение);</a:t>
            </a:r>
          </a:p>
          <a:p>
            <a:pPr lvl="0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составлять длинные описательные предложения и согласовывать времена.</a:t>
            </a:r>
          </a:p>
          <a:p>
            <a:endParaRPr lang="ru-RU" dirty="0"/>
          </a:p>
        </p:txBody>
      </p:sp>
      <p:pic>
        <p:nvPicPr>
          <p:cNvPr id="4" name="Picture 5" descr="0_ca2e5_39eb4984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3485577"/>
            <a:ext cx="2268538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23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Отличительные особенности мнемотехники:</a:t>
            </a:r>
            <a: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ru-RU" sz="2800" b="1" kern="0" dirty="0">
                <a:solidFill>
                  <a:srgbClr val="0070C0"/>
                </a:solidFill>
                <a:latin typeface="Arial"/>
              </a:rPr>
              <a:t>имеет чёткое теоретическое и экспериментальное  обоснование;</a:t>
            </a: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2800" b="1" kern="0" dirty="0">
              <a:solidFill>
                <a:srgbClr val="0070C0"/>
              </a:solidFill>
              <a:latin typeface="Arial"/>
            </a:endParaRP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ru-RU" sz="2800" b="1" kern="0" dirty="0">
                <a:solidFill>
                  <a:srgbClr val="0070C0"/>
                </a:solidFill>
                <a:latin typeface="Arial"/>
              </a:rPr>
              <a:t>приемы запоминания индивидуализированы;</a:t>
            </a: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2800" b="1" kern="0" dirty="0">
              <a:solidFill>
                <a:srgbClr val="0070C0"/>
              </a:solidFill>
              <a:latin typeface="Arial"/>
            </a:endParaRP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ru-RU" sz="2800" b="1" kern="0" dirty="0">
                <a:solidFill>
                  <a:srgbClr val="0070C0"/>
                </a:solidFill>
                <a:latin typeface="Arial"/>
              </a:rPr>
              <a:t>широко используются образные коды, обеспечивающие быстрое запоминание;</a:t>
            </a: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2800" b="1" kern="0" dirty="0">
              <a:solidFill>
                <a:srgbClr val="0070C0"/>
              </a:solidFill>
              <a:latin typeface="Arial"/>
            </a:endParaRPr>
          </a:p>
          <a:p>
            <a:pPr lvl="0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r>
              <a:rPr lang="ru-RU" sz="2800" b="1" kern="0" dirty="0">
                <a:solidFill>
                  <a:srgbClr val="0070C0"/>
                </a:solidFill>
                <a:latin typeface="Arial"/>
              </a:rPr>
              <a:t>введено понятие ”навык запоминания” и разработана точная система контроля навыка запоминания.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775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174172"/>
            <a:ext cx="7766936" cy="1190171"/>
          </a:xfrm>
        </p:spPr>
        <p:txBody>
          <a:bodyPr/>
          <a:lstStyle/>
          <a:p>
            <a:pPr lvl="0" algn="ctr" defTabSz="914400">
              <a:spcBef>
                <a:spcPts val="0"/>
              </a:spcBef>
            </a:pPr>
            <a:r>
              <a:rPr lang="ru-RU" sz="2800" b="1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Структура работы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(Мнемотехника)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8630" y="1132114"/>
            <a:ext cx="9114970" cy="5210629"/>
          </a:xfrm>
        </p:spPr>
        <p:txBody>
          <a:bodyPr/>
          <a:lstStyle/>
          <a:p>
            <a:pPr marL="342900" lvl="0" indent="-342900" algn="l" defTabSz="914400">
              <a:spcBef>
                <a:spcPts val="0"/>
              </a:spcBef>
              <a:buClrTx/>
              <a:buSzTx/>
              <a:buFontTx/>
              <a:buAutoNum type="arabicPeriod"/>
            </a:pPr>
            <a:endParaRPr lang="ru-RU" sz="32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defTabSz="914400">
              <a:spcBef>
                <a:spcPts val="0"/>
              </a:spcBef>
              <a:buClrTx/>
              <a:buSzTx/>
              <a:buFontTx/>
              <a:buAutoNum type="arabicPeriod"/>
            </a:pP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defTabSz="914400">
              <a:spcBef>
                <a:spcPts val="0"/>
              </a:spcBef>
              <a:buClrTx/>
              <a:buSzTx/>
              <a:buFontTx/>
              <a:buAutoNum type="arabicPeriod"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Выразительное чтение педагогом</a:t>
            </a: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стихотворения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Беседа по содержанию и кодирование</a:t>
            </a:r>
          </a:p>
          <a:p>
            <a:pPr marL="363538" lvl="0" indent="-363538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информации, т.е. преобразование  в  символы.</a:t>
            </a: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Перекодирование  символов  в образы</a:t>
            </a: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Самостоятельное чтение.</a:t>
            </a:r>
          </a:p>
          <a:p>
            <a:endParaRPr lang="ru-RU" dirty="0"/>
          </a:p>
        </p:txBody>
      </p:sp>
      <p:pic>
        <p:nvPicPr>
          <p:cNvPr id="4" name="Picture 2" descr="D:\Desktop\Для группы\2fdc7431007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779" y="927099"/>
            <a:ext cx="2927321" cy="327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589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8689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мнемотехники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773" y="1272619"/>
            <a:ext cx="8324825" cy="547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51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Мнемоквадрат</a:t>
            </a:r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3" t="10576" r="74925" b="49770"/>
          <a:stretch/>
        </p:blipFill>
        <p:spPr>
          <a:xfrm>
            <a:off x="899592" y="2564904"/>
            <a:ext cx="1666333" cy="216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Picture 4" descr="Копия (5) DSCN06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882" y="2564904"/>
            <a:ext cx="2076301" cy="21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77" t="55516" r="4660" b="4829"/>
          <a:stretch/>
        </p:blipFill>
        <p:spPr>
          <a:xfrm>
            <a:off x="5375111" y="2636288"/>
            <a:ext cx="1584000" cy="216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45" t="10576" r="51064" b="49770"/>
          <a:stretch/>
        </p:blipFill>
        <p:spPr>
          <a:xfrm>
            <a:off x="7415039" y="2636288"/>
            <a:ext cx="1632356" cy="21600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84387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Мнемодорожка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800" dirty="0">
                <a:solidFill>
                  <a:srgbClr val="000099"/>
                </a:solidFill>
                <a:latin typeface="Calibri"/>
              </a:rPr>
              <a:t>У Егора огород,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800" dirty="0">
                <a:solidFill>
                  <a:srgbClr val="000099"/>
                </a:solidFill>
                <a:latin typeface="Calibri"/>
              </a:rPr>
              <a:t>Там морковка и горох.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800" dirty="0">
                <a:solidFill>
                  <a:srgbClr val="000099"/>
                </a:solidFill>
                <a:latin typeface="Calibri"/>
              </a:rPr>
              <a:t>Справа огород Федоры,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800" dirty="0">
                <a:solidFill>
                  <a:srgbClr val="000099"/>
                </a:solidFill>
                <a:latin typeface="Calibri"/>
              </a:rPr>
              <a:t>Там растут помидоры.</a:t>
            </a:r>
          </a:p>
          <a:p>
            <a:endParaRPr lang="ru-RU" sz="2800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617" y="1930400"/>
            <a:ext cx="6270220" cy="217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2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</a:t>
            </a:r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0" t="9525" r="4581" b="4752"/>
          <a:stretch/>
        </p:blipFill>
        <p:spPr>
          <a:xfrm>
            <a:off x="1764558" y="1688914"/>
            <a:ext cx="6963805" cy="464253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</p:pic>
    </p:spTree>
    <p:extLst>
      <p:ext uri="{BB962C8B-B14F-4D97-AF65-F5344CB8AC3E}">
        <p14:creationId xmlns:p14="http://schemas.microsoft.com/office/powerpoint/2010/main" val="66206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51164"/>
          </a:xfrm>
        </p:spPr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Младший возраст</a:t>
            </a:r>
            <a:r>
              <a:rPr lang="ru-RU" sz="2400" b="1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Century Gothic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0765"/>
            <a:ext cx="8596668" cy="4780598"/>
          </a:xfrm>
        </p:spPr>
        <p:txBody>
          <a:bodyPr/>
          <a:lstStyle/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6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Используются цветные мнемосхемы.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6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Чаще используются </a:t>
            </a:r>
            <a:r>
              <a:rPr lang="ru-RU" sz="2600" b="1" dirty="0" err="1">
                <a:solidFill>
                  <a:srgbClr val="B83D68">
                    <a:lumMod val="50000"/>
                  </a:srgbClr>
                </a:solidFill>
                <a:latin typeface="Century Gothic"/>
              </a:rPr>
              <a:t>мнемодорожки</a:t>
            </a:r>
            <a:r>
              <a:rPr lang="ru-RU" sz="26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.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6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Предлагаются готовые схемы.</a:t>
            </a:r>
          </a:p>
          <a:p>
            <a:pPr marL="28575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ru-RU" sz="2600" b="1" dirty="0">
              <a:solidFill>
                <a:srgbClr val="B83D68">
                  <a:lumMod val="50000"/>
                </a:srgbClr>
              </a:solidFill>
              <a:latin typeface="Century Gothic"/>
            </a:endParaRPr>
          </a:p>
          <a:p>
            <a:endParaRPr lang="ru-RU" dirty="0"/>
          </a:p>
        </p:txBody>
      </p:sp>
      <p:pic>
        <p:nvPicPr>
          <p:cNvPr id="4" name="Picture 2" descr="D:\Documents\ДОУ 64\1cc0f999-3083-49bd-ab29-2b950c67d4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192" y="2610629"/>
            <a:ext cx="2070100" cy="2540000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порьит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5" y="2601491"/>
            <a:ext cx="1597661" cy="25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Desktop\нгшо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37" y="2601491"/>
            <a:ext cx="2806108" cy="2549138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32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ctrTitle"/>
          </p:nvPr>
        </p:nvSpPr>
        <p:spPr>
          <a:xfrm>
            <a:off x="1507067" y="180110"/>
            <a:ext cx="7766936" cy="748146"/>
          </a:xfrm>
        </p:spPr>
        <p:txBody>
          <a:bodyPr/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«Мишка»</a:t>
            </a:r>
            <a:endParaRPr lang="ru-RU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«Уронили мишку на пол, </a:t>
            </a: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Оторвали мишке лапу,</a:t>
            </a: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равно его не брошу,</a:t>
            </a:r>
          </a:p>
          <a:p>
            <a:pPr lvl="0" algn="l" defTabSz="914400">
              <a:spcBef>
                <a:spcPts val="0"/>
              </a:spcBef>
              <a:buClrTx/>
              <a:buSzTx/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Потому что он хороший</a:t>
            </a: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D:\Desktop\мишка10\Слай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250" y="1268760"/>
            <a:ext cx="2016223" cy="1962539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4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0377">
            <a:off x="2983638" y="1341445"/>
            <a:ext cx="1353846" cy="1822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Desktop\56987\Слайд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815" y="1260747"/>
            <a:ext cx="1843776" cy="1962539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Desktop\78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591" y="1268760"/>
            <a:ext cx="2090872" cy="1968120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681473" y="1268760"/>
            <a:ext cx="1779691" cy="196253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10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952" y="4134182"/>
            <a:ext cx="4013915" cy="25474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23" y="1795531"/>
            <a:ext cx="3787277" cy="2601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4146"/>
            <a:ext cx="4322618" cy="28808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8457" y="410076"/>
            <a:ext cx="7322162" cy="3640761"/>
          </a:xfrm>
        </p:spPr>
        <p:txBody>
          <a:bodyPr/>
          <a:lstStyle/>
          <a:p>
            <a:pPr algn="l"/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</a:t>
            </a: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родителей часто слышат такие слова – </a:t>
            </a:r>
            <a:b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нас стихи не запоминаются!!! Не может быстро запомнить текст, путается в строчках, переставляет слова местами».</a:t>
            </a:r>
            <a: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ru-RU" altLang="ru-RU" dirty="0">
                <a:solidFill>
                  <a:schemeClr val="tx1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5081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5745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</a:pP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Средний возраст</a:t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663" y="1454727"/>
            <a:ext cx="8596668" cy="4558926"/>
          </a:xfrm>
        </p:spPr>
        <p:txBody>
          <a:bodyPr/>
          <a:lstStyle/>
          <a:p>
            <a:pPr marL="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4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Постепенный переход к </a:t>
            </a:r>
            <a:r>
              <a:rPr lang="ru-RU" sz="2400" b="1" dirty="0" err="1">
                <a:solidFill>
                  <a:srgbClr val="B83D68">
                    <a:lumMod val="50000"/>
                  </a:srgbClr>
                </a:solidFill>
                <a:latin typeface="Century Gothic"/>
              </a:rPr>
              <a:t>мнемотаблицам</a:t>
            </a:r>
            <a:r>
              <a:rPr lang="ru-RU" sz="24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;</a:t>
            </a:r>
          </a:p>
          <a:p>
            <a:pPr marL="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4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Увеличение мнемосхем до 7-9;</a:t>
            </a:r>
          </a:p>
          <a:p>
            <a:pPr marL="0" lvl="0" indent="-28575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4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Предлагаются готовые </a:t>
            </a:r>
            <a:r>
              <a:rPr lang="ru-RU" sz="2400" b="1" dirty="0" err="1">
                <a:solidFill>
                  <a:srgbClr val="B83D68">
                    <a:lumMod val="50000"/>
                  </a:srgbClr>
                </a:solidFill>
                <a:latin typeface="Century Gothic"/>
              </a:rPr>
              <a:t>мнемотаблицы</a:t>
            </a:r>
            <a:r>
              <a:rPr lang="ru-RU" sz="2400" b="1" dirty="0">
                <a:solidFill>
                  <a:srgbClr val="B83D68">
                    <a:lumMod val="50000"/>
                  </a:srgbClr>
                </a:solidFill>
                <a:latin typeface="Century Gothic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D:\Desktop\елочк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897" y="2960086"/>
            <a:ext cx="2016224" cy="267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солнышко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361" y="3357586"/>
            <a:ext cx="2392363" cy="2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75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В. Авдиенко «Осень»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1"/>
            <a:ext cx="8596668" cy="4822162"/>
          </a:xfrm>
        </p:spPr>
        <p:txBody>
          <a:bodyPr/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400" b="1" i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 осень по дороже,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Замочила в лужах ножки.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Льют дожди и нет просвета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Затерялось где то лето.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endParaRPr lang="ru-RU" sz="2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Ходит осень, бродит осень.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Ветер с клена листья сбросил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ногами коврик новый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Желто-розовый кленовый!»</a:t>
            </a:r>
          </a:p>
          <a:p>
            <a:endParaRPr lang="ru-RU" dirty="0"/>
          </a:p>
        </p:txBody>
      </p:sp>
      <p:pic>
        <p:nvPicPr>
          <p:cNvPr id="4" name="Picture 2" descr="D:\Desktop\семинар для ресурсного центра\фото таблиц\P10205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590" y="609599"/>
            <a:ext cx="3986337" cy="5967849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23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26473"/>
          </a:xfrm>
        </p:spPr>
        <p:txBody>
          <a:bodyPr>
            <a:noAutofit/>
          </a:bodyPr>
          <a:lstStyle/>
          <a:p>
            <a:pPr lvl="0" defTabSz="914400">
              <a:spcBef>
                <a:spcPts val="0"/>
              </a:spcBef>
            </a:pPr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Старший возраст</a:t>
            </a:r>
            <a:b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82437"/>
            <a:ext cx="8596668" cy="4558926"/>
          </a:xfrm>
        </p:spPr>
        <p:txBody>
          <a:bodyPr/>
          <a:lstStyle/>
          <a:p>
            <a:pPr marL="457200" lvl="0" indent="-45720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600" b="1" dirty="0">
                <a:solidFill>
                  <a:srgbClr val="B83D68"/>
                </a:solidFill>
                <a:latin typeface="Century Gothic"/>
              </a:rPr>
              <a:t>Схематичное изображение, не цветное.</a:t>
            </a:r>
          </a:p>
          <a:p>
            <a:pPr marL="457200" lvl="0" indent="-45720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endParaRPr lang="ru-RU" sz="2600" b="1" dirty="0">
              <a:solidFill>
                <a:srgbClr val="B83D68"/>
              </a:solidFill>
              <a:latin typeface="Century Gothic"/>
            </a:endParaRPr>
          </a:p>
          <a:p>
            <a:pPr marL="457200" lvl="0" indent="-457200" defTabSz="91440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2600" b="1" dirty="0">
                <a:solidFill>
                  <a:srgbClr val="B83D68"/>
                </a:solidFill>
                <a:latin typeface="Century Gothic"/>
              </a:rPr>
              <a:t>Цветом выделяются только сложные или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sz="2600" b="1" dirty="0">
                <a:solidFill>
                  <a:srgbClr val="B83D68"/>
                </a:solidFill>
                <a:latin typeface="Century Gothic"/>
              </a:rPr>
              <a:t>     важные моменты.</a:t>
            </a:r>
          </a:p>
          <a:p>
            <a:endParaRPr lang="ru-RU" dirty="0"/>
          </a:p>
        </p:txBody>
      </p:sp>
      <p:pic>
        <p:nvPicPr>
          <p:cNvPr id="4" name="Picture 2" descr="D:\Desktop\елочка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949" y="3255819"/>
            <a:ext cx="1686853" cy="268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елечка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6864" y="4163942"/>
            <a:ext cx="1791282" cy="2694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D:\Desktop\лиса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274" y="2937634"/>
            <a:ext cx="1828800" cy="257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D:\Desktop\лиса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6920" y="3761900"/>
            <a:ext cx="1984846" cy="2893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1989802" y="4350327"/>
            <a:ext cx="878089" cy="9144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>
            <a:stCxn id="6" idx="3"/>
          </p:cNvCxnSpPr>
          <p:nvPr/>
        </p:nvCxnSpPr>
        <p:spPr>
          <a:xfrm>
            <a:off x="6916074" y="4224303"/>
            <a:ext cx="1230399" cy="11096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48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6256"/>
            <a:ext cx="11887200" cy="969818"/>
          </a:xfrm>
        </p:spPr>
        <p:txBody>
          <a:bodyPr>
            <a:noAutofit/>
          </a:bodyPr>
          <a:lstStyle/>
          <a:p>
            <a:pPr marL="457200" lvl="0" indent="-457200" defTabSz="914400">
              <a:spcBef>
                <a:spcPts val="0"/>
              </a:spcBef>
            </a:pP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букв и цифр при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составлении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мнемосхем</a:t>
            </a:r>
            <a:r>
              <a:rPr lang="ru-RU" sz="2800" b="1" dirty="0">
                <a:solidFill>
                  <a:srgbClr val="B83D68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B83D68">
                    <a:lumMod val="50000"/>
                  </a:srgb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927" y="1136073"/>
            <a:ext cx="8886075" cy="5721927"/>
          </a:xfrm>
        </p:spPr>
        <p:txBody>
          <a:bodyPr>
            <a:normAutofit/>
          </a:bodyPr>
          <a:lstStyle/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не знал, что я расту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время, каждый час.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сел на стул —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я расту,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Расту, шагая в класс. 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Сажусь я с книжкой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тахту,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Читаю книжку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расту. 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 мы с папой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мосту,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не растет,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я расту. 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Отметку ставят мне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ту,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чуть не плачу, но расту. 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Расту и в дождик,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мороз, 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Уже я маму перерос!</a:t>
            </a:r>
          </a:p>
          <a:p>
            <a:pPr marL="0" lvl="0" indent="0" defTabSz="914400">
              <a:spcBef>
                <a:spcPts val="0"/>
              </a:spcBef>
              <a:buClrTx/>
              <a:buSzTx/>
              <a:buNone/>
            </a:pPr>
            <a:r>
              <a:rPr lang="ru-RU" b="1" dirty="0">
                <a:solidFill>
                  <a:srgbClr val="FF0000"/>
                </a:solidFill>
                <a:latin typeface="Century Gothic"/>
              </a:rPr>
              <a:t>А. </a:t>
            </a:r>
            <a:r>
              <a:rPr lang="ru-RU" b="1" dirty="0" err="1">
                <a:solidFill>
                  <a:srgbClr val="FF0000"/>
                </a:solidFill>
                <a:latin typeface="Century Gothic"/>
              </a:rPr>
              <a:t>Барто</a:t>
            </a:r>
            <a:r>
              <a:rPr lang="ru-RU" b="1" dirty="0">
                <a:solidFill>
                  <a:srgbClr val="FF0000"/>
                </a:solidFill>
                <a:latin typeface="Century Gothic"/>
              </a:rPr>
              <a:t>  «Я расту»</a:t>
            </a:r>
          </a:p>
          <a:p>
            <a:endParaRPr lang="ru-RU" dirty="0"/>
          </a:p>
        </p:txBody>
      </p:sp>
      <p:pic>
        <p:nvPicPr>
          <p:cNvPr id="4" name="Picture 2" descr="D:\Desktop\семинар для ресурсного центра\фото таблиц\P10206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  <a14:imgEffect>
                      <a14:brightnessContrast bright="37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438" y="1360803"/>
            <a:ext cx="7400068" cy="4943015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90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kern="0" dirty="0">
                <a:solidFill>
                  <a:srgbClr val="0070C0"/>
                </a:solidFill>
                <a:latin typeface="Arial Black"/>
              </a:rPr>
              <a:t>Этапы работы по </a:t>
            </a:r>
            <a:r>
              <a:rPr lang="ru-RU" altLang="ru-RU" kern="0" dirty="0" err="1">
                <a:solidFill>
                  <a:srgbClr val="0070C0"/>
                </a:solidFill>
                <a:latin typeface="Arial Black"/>
              </a:rPr>
              <a:t>мнемотаблице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63192"/>
            <a:ext cx="9163352" cy="5486400"/>
          </a:xfrm>
        </p:spPr>
        <p:txBody>
          <a:bodyPr>
            <a:noAutofit/>
          </a:bodyPr>
          <a:lstStyle/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таблицы и разбор того, что на 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 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изображено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</a:t>
            </a:r>
            <a:r>
              <a:rPr lang="ru-RU" altLang="ru-RU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перекодирование информации, 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т.е. преобразование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абстрактных символов  слов в образы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этап</a:t>
            </a:r>
            <a:r>
              <a:rPr lang="ru-RU" altLang="ru-RU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перекодирования осуществляется воспроизведение 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стихотворения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800" kern="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en-US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</a:t>
            </a:r>
            <a:r>
              <a:rPr lang="ru-RU" altLang="ru-RU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Делается графическая 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зарисовка </a:t>
            </a:r>
            <a:r>
              <a:rPr lang="ru-RU" altLang="ru-RU" sz="2800" kern="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91440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altLang="ru-RU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этап</a:t>
            </a:r>
            <a:r>
              <a:rPr lang="ru-RU" altLang="ru-RU" sz="2800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Каждая таблица может быть воспроизведена </a:t>
            </a:r>
            <a:r>
              <a:rPr lang="ru-RU" altLang="ru-RU" sz="2800" kern="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ребенком </a:t>
            </a:r>
            <a:r>
              <a:rPr lang="ru-RU" altLang="ru-RU" sz="2800" kern="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ее показе ему.</a:t>
            </a:r>
            <a:endParaRPr lang="en-US" altLang="ru-RU" sz="2800" kern="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6" descr="Изображение 2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4945" y="3844647"/>
            <a:ext cx="2463656" cy="2904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63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</a:rPr>
              <a:t>Графическая зарисовка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197205"/>
            <a:ext cx="8596668" cy="4844158"/>
          </a:xfrm>
        </p:spPr>
        <p:txBody>
          <a:bodyPr>
            <a:noAutofit/>
          </a:bodyPr>
          <a:lstStyle/>
          <a:p>
            <a:pPr lvl="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</a:pP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Цвет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предметов в </a:t>
            </a:r>
            <a:r>
              <a:rPr lang="ru-RU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мнемотаблицах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может быть различным – в зависимости от возраста детей, от уровня их развития. </a:t>
            </a:r>
            <a:endParaRPr lang="ru-RU" sz="32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клеток 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мнемодорожке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32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мнемотаблице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зависит от возраста и уровня развития детей. </a:t>
            </a:r>
            <a:endParaRPr lang="ru-RU" sz="3200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defTabSz="9144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anose="05000000000000000000" pitchFamily="2" charset="2"/>
              <a:buChar char="Ø"/>
            </a:pPr>
            <a:r>
              <a:rPr lang="ru-RU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Изображения </a:t>
            </a:r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хорошо знакомы и понятны детям, отображать обобщенный образ предмета, который </a:t>
            </a:r>
            <a:r>
              <a:rPr lang="ru-RU" sz="32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оговорен детьми </a:t>
            </a:r>
            <a:r>
              <a:rPr lang="ru-RU" sz="32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ребенком.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07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4003965" y="1126522"/>
            <a:ext cx="3144980" cy="169980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Мнемоквадраты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Мнемодорожки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Мнемотаблицы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7956469" y="816326"/>
            <a:ext cx="3144980" cy="1699805"/>
          </a:xfrm>
          <a:prstGeom prst="flowChartAlternateProces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7956469" y="2943450"/>
            <a:ext cx="3144980" cy="1699805"/>
          </a:xfrm>
          <a:prstGeom prst="flowChartAlternateProcess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 художественной литературы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7928366" y="4911215"/>
            <a:ext cx="3144980" cy="1699805"/>
          </a:xfrm>
          <a:prstGeom prst="flowChartAlternate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/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Отгадывание и загадывание загадок</a:t>
            </a:r>
            <a:endParaRPr lang="ru-RU" sz="2800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Блок-схема: альтернативный процесс 9"/>
          <p:cNvSpPr/>
          <p:nvPr/>
        </p:nvSpPr>
        <p:spPr>
          <a:xfrm>
            <a:off x="187237" y="816326"/>
            <a:ext cx="3144980" cy="1699805"/>
          </a:xfrm>
          <a:prstGeom prst="flowChartAlternate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Заучивание стихов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677334" y="5000992"/>
            <a:ext cx="3144980" cy="1699805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/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Обогащение словарного запаса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Блок-схема: альтернативный процесс 11"/>
          <p:cNvSpPr/>
          <p:nvPr/>
        </p:nvSpPr>
        <p:spPr>
          <a:xfrm>
            <a:off x="187237" y="3025583"/>
            <a:ext cx="3144980" cy="1699805"/>
          </a:xfrm>
          <a:prstGeom prst="flowChartAlternateProcess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/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составлению рассказов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Блок-схема: альтернативный процесс 12"/>
          <p:cNvSpPr/>
          <p:nvPr/>
        </p:nvSpPr>
        <p:spPr>
          <a:xfrm>
            <a:off x="4302850" y="5000991"/>
            <a:ext cx="3144980" cy="1699805"/>
          </a:xfrm>
          <a:prstGeom prst="flowChartAlternateProcess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/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/>
          </a:p>
          <a:p>
            <a:pPr>
              <a:spcBef>
                <a:spcPts val="1000"/>
              </a:spcBef>
              <a:buClr>
                <a:srgbClr val="90C226"/>
              </a:buClr>
              <a:buSzPct val="80000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правильного произношения</a:t>
            </a:r>
          </a:p>
          <a:p>
            <a:pPr lvl="0">
              <a:spcBef>
                <a:spcPts val="1000"/>
              </a:spcBef>
              <a:buClr>
                <a:srgbClr val="90C226"/>
              </a:buClr>
              <a:buSzPct val="80000"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7148945" y="1976424"/>
            <a:ext cx="77942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7148945" y="2714171"/>
            <a:ext cx="779421" cy="6821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477197" y="2868259"/>
            <a:ext cx="1479272" cy="20429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428343" y="2868259"/>
            <a:ext cx="16338" cy="213273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H="1">
            <a:off x="3332217" y="2847293"/>
            <a:ext cx="1370412" cy="21536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3332217" y="2847292"/>
            <a:ext cx="903118" cy="7167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5" idx="1"/>
          </p:cNvCxnSpPr>
          <p:nvPr/>
        </p:nvCxnSpPr>
        <p:spPr>
          <a:xfrm flipH="1" flipV="1">
            <a:off x="3298437" y="1976424"/>
            <a:ext cx="705528" cy="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5939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83673"/>
          </a:xfrm>
        </p:spPr>
        <p:txBody>
          <a:bodyPr>
            <a:noAutofit/>
          </a:bodyPr>
          <a:lstStyle/>
          <a:p>
            <a:pPr lvl="0" algn="ctr" defTabSz="914400" fontAlgn="base">
              <a:spcBef>
                <a:spcPts val="0"/>
              </a:spcBef>
              <a:spcAft>
                <a:spcPts val="120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мнемотехники повышает эффективность заучивания стихов: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73381"/>
            <a:ext cx="8596668" cy="4938503"/>
          </a:xfrm>
        </p:spPr>
        <p:txBody>
          <a:bodyPr>
            <a:normAutofit/>
          </a:bodyPr>
          <a:lstStyle/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значительно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сокращается время заучивания;</a:t>
            </a:r>
          </a:p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увеличивается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длительность запоминания стихов;</a:t>
            </a:r>
          </a:p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развивается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ассоциативное мышление, способность </a:t>
            </a: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замещению;</a:t>
            </a:r>
          </a:p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активизируется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речь;</a:t>
            </a:r>
          </a:p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появляется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интерес к заучиванию поэтических произведений;</a:t>
            </a:r>
          </a:p>
          <a:p>
            <a:pPr marL="0" lvl="0" indent="0" defTabSz="914400" fontAlgn="base">
              <a:spcBef>
                <a:spcPts val="0"/>
              </a:spcBef>
              <a:spcAft>
                <a:spcPts val="1200"/>
              </a:spcAft>
              <a:buClr>
                <a:srgbClr val="B13F9A"/>
              </a:buClr>
              <a:buSzPct val="73000"/>
              <a:buFont typeface="Wingdings 2" pitchFamily="18" charset="2"/>
              <a:buChar char=""/>
              <a:defRPr/>
            </a:pPr>
            <a:r>
              <a:rPr lang="ru-RU" sz="2400" b="1" dirty="0" smtClean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дети </a:t>
            </a:r>
            <a:r>
              <a:rPr lang="ru-RU" sz="2400" b="1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преодолевают робость, застенчивость, учатся свободно держаться перед аудиторией</a:t>
            </a:r>
            <a:r>
              <a:rPr lang="ru-RU" sz="2400" dirty="0">
                <a:solidFill>
                  <a:srgbClr val="B13F9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494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rgbClr val="AC66BB">
                        <a:satMod val="155000"/>
                      </a:srgbClr>
                    </a:gs>
                    <a:gs pos="100000">
                      <a:srgbClr val="AC66BB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/>
                <a:ea typeface="+mn-ea"/>
                <a:cs typeface="+mn-cs"/>
              </a:rPr>
              <a:t>Творческий блиц</a:t>
            </a:r>
            <a:r>
              <a:rPr lang="ru-RU" sz="5400" b="1" spc="50" dirty="0">
                <a:ln w="11430"/>
                <a:gradFill>
                  <a:gsLst>
                    <a:gs pos="25000">
                      <a:srgbClr val="AC66BB">
                        <a:satMod val="155000"/>
                      </a:srgbClr>
                    </a:gs>
                    <a:gs pos="100000">
                      <a:srgbClr val="AC66BB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/>
                <a:ea typeface="+mn-ea"/>
                <a:cs typeface="+mn-cs"/>
              </a:rPr>
              <a:t/>
            </a:r>
            <a:br>
              <a:rPr lang="ru-RU" sz="5400" b="1" spc="50" dirty="0">
                <a:ln w="11430"/>
                <a:gradFill>
                  <a:gsLst>
                    <a:gs pos="25000">
                      <a:srgbClr val="AC66BB">
                        <a:satMod val="155000"/>
                      </a:srgbClr>
                    </a:gs>
                    <a:gs pos="100000">
                      <a:srgbClr val="AC66BB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Picture 2" descr="D:\Desktop\Для группы\125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047" y="2645792"/>
            <a:ext cx="381882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443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fontAlgn="t">
              <a:spcBef>
                <a:spcPts val="0"/>
              </a:spcBef>
            </a:pPr>
            <a:endParaRPr lang="ru-RU" dirty="0">
              <a:latin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2" descr="D:\Desktop\см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18" y="1484340"/>
            <a:ext cx="1296144" cy="1868314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3" descr="D:\Desktop\item_286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789040"/>
            <a:ext cx="1646560" cy="1989884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4" descr="D:\Desktop\naald-en-string-clip-art_4179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93" y="3776930"/>
            <a:ext cx="1426331" cy="2001994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D:\Desktop\78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864" y="3789040"/>
            <a:ext cx="1656184" cy="1989884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6" name="Группа 25"/>
          <p:cNvGrpSpPr/>
          <p:nvPr/>
        </p:nvGrpSpPr>
        <p:grpSpPr>
          <a:xfrm>
            <a:off x="3454007" y="1484340"/>
            <a:ext cx="2497927" cy="1858310"/>
            <a:chOff x="3282166" y="1494344"/>
            <a:chExt cx="2497927" cy="1858310"/>
          </a:xfrm>
        </p:grpSpPr>
        <p:pic>
          <p:nvPicPr>
            <p:cNvPr id="13" name="Picture 6" descr="D:\Desktop\20098182352202497780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82166" y="1494344"/>
              <a:ext cx="2239451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9" descr="D:\Desktop\20098182352202497780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9885" y="2403299"/>
              <a:ext cx="1230208" cy="949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Группа 14"/>
          <p:cNvGrpSpPr/>
          <p:nvPr/>
        </p:nvGrpSpPr>
        <p:grpSpPr>
          <a:xfrm>
            <a:off x="6549764" y="1595102"/>
            <a:ext cx="2980795" cy="1813635"/>
            <a:chOff x="4716016" y="1654002"/>
            <a:chExt cx="2980795" cy="1813635"/>
          </a:xfrm>
        </p:grpSpPr>
        <p:pic>
          <p:nvPicPr>
            <p:cNvPr id="16" name="Picture 11" descr="D:\Desktop\wpe94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6016" y="1654002"/>
              <a:ext cx="2541821" cy="1610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2" descr="D:\Desktop\wpe94.gif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4208" y="2673806"/>
              <a:ext cx="1252603" cy="793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1" name="Группа 20"/>
          <p:cNvGrpSpPr/>
          <p:nvPr/>
        </p:nvGrpSpPr>
        <p:grpSpPr>
          <a:xfrm>
            <a:off x="4421449" y="3933056"/>
            <a:ext cx="2324790" cy="1713001"/>
            <a:chOff x="3626589" y="3933056"/>
            <a:chExt cx="2543586" cy="1845868"/>
          </a:xfrm>
        </p:grpSpPr>
        <p:pic>
          <p:nvPicPr>
            <p:cNvPr id="22" name="Picture 15" descr="D:\Desktop\рол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4088" y="3933056"/>
              <a:ext cx="806087" cy="18458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Прямоугольник 22"/>
            <p:cNvSpPr/>
            <p:nvPr/>
          </p:nvSpPr>
          <p:spPr>
            <a:xfrm>
              <a:off x="3626589" y="4263094"/>
              <a:ext cx="1611814" cy="139808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9600" b="1" dirty="0" smtClean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  <a:latin typeface="Arial" charset="0"/>
                </a:rPr>
                <a:t>ТЫ</a:t>
              </a:r>
              <a:endParaRPr lang="ru-RU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27" name="Picture 2" descr="D:\Desktop\сми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93" y="1484340"/>
            <a:ext cx="1953499" cy="2055112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Прямоугольник 27"/>
          <p:cNvSpPr/>
          <p:nvPr/>
        </p:nvSpPr>
        <p:spPr>
          <a:xfrm>
            <a:off x="3454007" y="1484340"/>
            <a:ext cx="2612965" cy="2071660"/>
          </a:xfrm>
          <a:prstGeom prst="rect">
            <a:avLst/>
          </a:prstGeom>
          <a:noFill/>
          <a:ln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400800" y="1484340"/>
            <a:ext cx="3251199" cy="2071660"/>
          </a:xfrm>
          <a:prstGeom prst="rect">
            <a:avLst/>
          </a:prstGeom>
          <a:noFill/>
          <a:ln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65599" y="3740727"/>
            <a:ext cx="2786743" cy="2038197"/>
          </a:xfrm>
          <a:prstGeom prst="rect">
            <a:avLst/>
          </a:prstGeom>
          <a:noFill/>
          <a:ln>
            <a:solidFill>
              <a:srgbClr val="FF0000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66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7028" y="457200"/>
            <a:ext cx="9020941" cy="5827485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«Читайте детям стихи, пусть ухо их приучится к гармонии русского слова, сердце преисполнится чувством изящного, пусть поэзия действует на них так же, как и музыка</a:t>
            </a:r>
            <a:r>
              <a:rPr lang="ru-RU" sz="4000" dirty="0" smtClean="0">
                <a:solidFill>
                  <a:srgbClr val="00B0F0"/>
                </a:solidFill>
              </a:rPr>
              <a:t>» </a:t>
            </a:r>
          </a:p>
          <a:p>
            <a:endParaRPr lang="ru-RU" sz="5400" dirty="0" smtClean="0">
              <a:solidFill>
                <a:srgbClr val="90C226"/>
              </a:solidFill>
              <a:ea typeface="+mj-ea"/>
              <a:cs typeface="+mj-cs"/>
            </a:endParaRPr>
          </a:p>
          <a:p>
            <a:r>
              <a:rPr lang="ru-RU" sz="5400" dirty="0" smtClean="0">
                <a:solidFill>
                  <a:srgbClr val="90C226"/>
                </a:solidFill>
                <a:ea typeface="+mj-ea"/>
                <a:cs typeface="+mj-cs"/>
              </a:rPr>
              <a:t>В.Г</a:t>
            </a:r>
            <a:r>
              <a:rPr lang="ru-RU" sz="5400" dirty="0">
                <a:solidFill>
                  <a:srgbClr val="90C226"/>
                </a:solidFill>
                <a:ea typeface="+mj-ea"/>
                <a:cs typeface="+mj-cs"/>
              </a:rPr>
              <a:t>. Белинский</a:t>
            </a:r>
            <a:endParaRPr lang="ru-RU" sz="4000" dirty="0">
              <a:solidFill>
                <a:srgbClr val="00B0F0"/>
              </a:solidFill>
            </a:endParaRPr>
          </a:p>
        </p:txBody>
      </p:sp>
      <p:pic>
        <p:nvPicPr>
          <p:cNvPr id="4098" name="Picture 2" descr="Vissarion Belinsky by K Gorbunov 18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969" y="3370942"/>
            <a:ext cx="2537049" cy="3179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86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914400">
              <a:spcBef>
                <a:spcPts val="0"/>
              </a:spcBef>
            </a:pPr>
            <a:r>
              <a:rPr lang="ru-RU" sz="5400" b="1" spc="50" dirty="0">
                <a:ln w="11430"/>
                <a:gradFill>
                  <a:gsLst>
                    <a:gs pos="25000">
                      <a:srgbClr val="AC66BB">
                        <a:satMod val="155000"/>
                      </a:srgbClr>
                    </a:gs>
                    <a:gs pos="100000">
                      <a:srgbClr val="AC66BB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/>
                <a:ea typeface="+mn-ea"/>
                <a:cs typeface="+mn-cs"/>
              </a:rPr>
              <a:t>Нарисуйте</a:t>
            </a:r>
            <a:br>
              <a:rPr lang="ru-RU" sz="5400" b="1" spc="50" dirty="0">
                <a:ln w="11430"/>
                <a:gradFill>
                  <a:gsLst>
                    <a:gs pos="25000">
                      <a:srgbClr val="AC66BB">
                        <a:satMod val="155000"/>
                      </a:srgbClr>
                    </a:gs>
                    <a:gs pos="100000">
                      <a:srgbClr val="AC66BB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entury Gothic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– ведрышко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Выгляни в окошко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Твои детки плачут</a:t>
            </a: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камешкам скачут</a:t>
            </a:r>
          </a:p>
          <a:p>
            <a:pPr algn="ctr"/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2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1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18" y="1391008"/>
            <a:ext cx="2695368" cy="2495389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esktop\147 - копия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967" y="1410788"/>
            <a:ext cx="2629528" cy="2495005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:\Desktop\25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495" y="1449397"/>
            <a:ext cx="2629528" cy="2437000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D:\Desktop\85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04" y="1449397"/>
            <a:ext cx="2592288" cy="2449843"/>
          </a:xfrm>
          <a:prstGeom prst="rect">
            <a:avLst/>
          </a:prstGeom>
          <a:noFill/>
          <a:ln>
            <a:solidFill>
              <a:srgbClr val="B83D6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33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85371"/>
          </a:xfrm>
        </p:spPr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94971"/>
            <a:ext cx="8596668" cy="4804229"/>
          </a:xfrm>
        </p:spPr>
        <p:txBody>
          <a:bodyPr>
            <a:normAutofit fontScale="92500" lnSpcReduction="10000"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стихотворение по возрасту и составить к нему мнемосхему 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Предложить родителям своей группы выучить стихотворение с помощью мнемотехники</a:t>
            </a:r>
          </a:p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Продемонстрировать результаты своей работы в группе</a:t>
            </a:r>
          </a:p>
          <a:p>
            <a:pPr marL="0" indent="0">
              <a:buNone/>
            </a:pPr>
            <a:r>
              <a:rPr lang="en-US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ИНТЕРНЫЛЕСНОЙСВЯЗНАЯРЕЧЬ</a:t>
            </a:r>
            <a:endParaRPr lang="ru-RU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002" y="4079766"/>
            <a:ext cx="2616701" cy="246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3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0229"/>
          </a:xfrm>
        </p:spPr>
        <p:txBody>
          <a:bodyPr>
            <a:normAutofit fontScale="90000"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Рады общению!</a:t>
            </a:r>
            <a:b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59525"/>
          </a:xfrm>
        </p:spPr>
        <p:txBody>
          <a:bodyPr>
            <a:normAutofit/>
          </a:bodyPr>
          <a:lstStyle/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endParaRPr lang="ru-RU" sz="4000" b="1" dirty="0">
              <a:solidFill>
                <a:srgbClr val="002060"/>
              </a:solidFill>
              <a:latin typeface="Century Gothic" pitchFamily="34" charset="0"/>
            </a:endParaRPr>
          </a:p>
          <a:p>
            <a:pPr marL="0" lvl="0" indent="0" algn="ctr" defTabSz="914400">
              <a:spcBef>
                <a:spcPts val="0"/>
              </a:spcBef>
              <a:buClrTx/>
              <a:buSzTx/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Century Gothic" pitchFamily="34" charset="0"/>
              </a:rPr>
              <a:t>https</a:t>
            </a:r>
            <a:r>
              <a:rPr lang="en-US" sz="4000" b="1" dirty="0">
                <a:solidFill>
                  <a:srgbClr val="002060"/>
                </a:solidFill>
                <a:latin typeface="Century Gothic" pitchFamily="34" charset="0"/>
              </a:rPr>
              <a:t>://6lsy.tvoysadik.ru</a:t>
            </a:r>
            <a:endParaRPr lang="ru-RU" sz="4000" b="1" dirty="0">
              <a:solidFill>
                <a:srgbClr val="002060"/>
              </a:solidFill>
              <a:latin typeface="Century Gothic" pitchFamily="34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5406" t="8780" r="16739" b="4251"/>
          <a:stretch/>
        </p:blipFill>
        <p:spPr bwMode="auto">
          <a:xfrm>
            <a:off x="1511856" y="1349829"/>
            <a:ext cx="6927623" cy="40785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9825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71056"/>
            <a:ext cx="7766936" cy="484908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заучивания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036666"/>
              </p:ext>
            </p:extLst>
          </p:nvPr>
        </p:nvGraphicFramePr>
        <p:xfrm>
          <a:off x="651164" y="1094509"/>
          <a:ext cx="9171711" cy="5223163"/>
        </p:xfrm>
        <a:graphic>
          <a:graphicData uri="http://schemas.openxmlformats.org/drawingml/2006/table">
            <a:tbl>
              <a:tblPr firstRow="1" firstCol="1" bandRow="1"/>
              <a:tblGrid>
                <a:gridCol w="3057237">
                  <a:extLst>
                    <a:ext uri="{9D8B030D-6E8A-4147-A177-3AD203B41FA5}">
                      <a16:colId xmlns:a16="http://schemas.microsoft.com/office/drawing/2014/main" val="3082126955"/>
                    </a:ext>
                  </a:extLst>
                </a:gridCol>
                <a:gridCol w="3057237">
                  <a:extLst>
                    <a:ext uri="{9D8B030D-6E8A-4147-A177-3AD203B41FA5}">
                      <a16:colId xmlns:a16="http://schemas.microsoft.com/office/drawing/2014/main" val="1992130905"/>
                    </a:ext>
                  </a:extLst>
                </a:gridCol>
                <a:gridCol w="3057237">
                  <a:extLst>
                    <a:ext uri="{9D8B030D-6E8A-4147-A177-3AD203B41FA5}">
                      <a16:colId xmlns:a16="http://schemas.microsoft.com/office/drawing/2014/main" val="2641733788"/>
                    </a:ext>
                  </a:extLst>
                </a:gridCol>
              </a:tblGrid>
              <a:tr h="5438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Младший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4486891"/>
                  </a:ext>
                </a:extLst>
              </a:tr>
              <a:tr h="46793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Развивать слухоречевую память. Развивать речевое дыхание. Учить улавливать ритм.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6780193"/>
                  </a:ext>
                </a:extLst>
              </a:tr>
            </a:tbl>
          </a:graphicData>
        </a:graphic>
      </p:graphicFrame>
      <p:pic>
        <p:nvPicPr>
          <p:cNvPr id="5" name="Picture 2" descr="D:\ДЕТСКИЙ САД\РОСАТОМ\разное\0_value_44088_5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3123" y="335417"/>
            <a:ext cx="1766960" cy="217000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82292" y="1585317"/>
            <a:ext cx="3089564" cy="4241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умение осознанно и выразительно читать стихотворение. Учить ставить смысловые и логические ударения.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02584" y="1633038"/>
            <a:ext cx="3089564" cy="4439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Совершенствовать умение осознанно и выразительно читать стихотворение.</a:t>
            </a:r>
          </a:p>
          <a:p>
            <a:pPr lvl="0">
              <a:lnSpc>
                <a:spcPct val="107000"/>
              </a:lnSpc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Формировать представление о некоторых выражениях автора, аллегориях, переносного смысла, сравнений.</a:t>
            </a:r>
          </a:p>
        </p:txBody>
      </p:sp>
    </p:spTree>
    <p:extLst>
      <p:ext uri="{BB962C8B-B14F-4D97-AF65-F5344CB8AC3E}">
        <p14:creationId xmlns:p14="http://schemas.microsoft.com/office/powerpoint/2010/main" val="2982173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04800"/>
            <a:ext cx="8086876" cy="82731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обучения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572090"/>
              </p:ext>
            </p:extLst>
          </p:nvPr>
        </p:nvGraphicFramePr>
        <p:xfrm>
          <a:off x="783771" y="1436914"/>
          <a:ext cx="8810172" cy="5146462"/>
        </p:xfrm>
        <a:graphic>
          <a:graphicData uri="http://schemas.openxmlformats.org/drawingml/2006/table">
            <a:tbl>
              <a:tblPr firstRow="1" firstCol="1" bandRow="1"/>
              <a:tblGrid>
                <a:gridCol w="2936724">
                  <a:extLst>
                    <a:ext uri="{9D8B030D-6E8A-4147-A177-3AD203B41FA5}">
                      <a16:colId xmlns:a16="http://schemas.microsoft.com/office/drawing/2014/main" val="1690333752"/>
                    </a:ext>
                  </a:extLst>
                </a:gridCol>
                <a:gridCol w="2936724">
                  <a:extLst>
                    <a:ext uri="{9D8B030D-6E8A-4147-A177-3AD203B41FA5}">
                      <a16:colId xmlns:a16="http://schemas.microsoft.com/office/drawing/2014/main" val="3970897392"/>
                    </a:ext>
                  </a:extLst>
                </a:gridCol>
                <a:gridCol w="2936724">
                  <a:extLst>
                    <a:ext uri="{9D8B030D-6E8A-4147-A177-3AD203B41FA5}">
                      <a16:colId xmlns:a16="http://schemas.microsoft.com/office/drawing/2014/main" val="403132213"/>
                    </a:ext>
                  </a:extLst>
                </a:gridCol>
              </a:tblGrid>
              <a:tr h="8466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Младший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Средний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Старший возраст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262655218"/>
                  </a:ext>
                </a:extLst>
              </a:tr>
              <a:tr h="42333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Показ предметов, действий, качеств педагогом для детей; демонстрация этих предметов, действий, качеств самими детьми.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Картинки и другие средства.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Аудио, видеозапись.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808559226"/>
                  </a:ext>
                </a:extLst>
              </a:tr>
            </a:tbl>
          </a:graphicData>
        </a:graphic>
      </p:graphicFrame>
      <p:pic>
        <p:nvPicPr>
          <p:cNvPr id="5" name="Picture 2" descr="D:\ДЕТСКИЙ САД\РОСАТОМ\разное\0_value_44088_5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51650" y="0"/>
            <a:ext cx="1766960" cy="2170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781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98286" y="449943"/>
            <a:ext cx="9085943" cy="696686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текстам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818298"/>
              </p:ext>
            </p:extLst>
          </p:nvPr>
        </p:nvGraphicFramePr>
        <p:xfrm>
          <a:off x="595087" y="1422400"/>
          <a:ext cx="9289143" cy="5297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381">
                  <a:extLst>
                    <a:ext uri="{9D8B030D-6E8A-4147-A177-3AD203B41FA5}">
                      <a16:colId xmlns:a16="http://schemas.microsoft.com/office/drawing/2014/main" val="3429985534"/>
                    </a:ext>
                  </a:extLst>
                </a:gridCol>
                <a:gridCol w="3096381">
                  <a:extLst>
                    <a:ext uri="{9D8B030D-6E8A-4147-A177-3AD203B41FA5}">
                      <a16:colId xmlns:a16="http://schemas.microsoft.com/office/drawing/2014/main" val="4243901781"/>
                    </a:ext>
                  </a:extLst>
                </a:gridCol>
                <a:gridCol w="3096381">
                  <a:extLst>
                    <a:ext uri="{9D8B030D-6E8A-4147-A177-3AD203B41FA5}">
                      <a16:colId xmlns:a16="http://schemas.microsoft.com/office/drawing/2014/main" val="1436085775"/>
                    </a:ext>
                  </a:extLst>
                </a:gridCol>
              </a:tblGrid>
              <a:tr h="8483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Младший возраст</a:t>
                      </a:r>
                      <a:endParaRPr lang="ru-RU" sz="28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возраст</a:t>
                      </a:r>
                      <a:endParaRPr lang="ru-RU" sz="28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C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возраст</a:t>
                      </a:r>
                      <a:endParaRPr lang="ru-RU" sz="2800" dirty="0">
                        <a:solidFill>
                          <a:srgbClr val="FFC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3114751628"/>
                  </a:ext>
                </a:extLst>
              </a:tr>
              <a:tr h="44493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4-6 строк со всей </a:t>
                      </a:r>
                      <a:r>
                        <a:rPr lang="ru-RU" sz="24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группой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Прямого смысла</a:t>
                      </a:r>
                      <a:endParaRPr lang="ru-RU" sz="2400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аллегорий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Без </a:t>
                      </a:r>
                      <a:r>
                        <a:rPr lang="ru-RU" sz="2400" dirty="0">
                          <a:solidFill>
                            <a:srgbClr val="00B0F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деепричастных оборотов</a:t>
                      </a:r>
                      <a:endParaRPr lang="ru-RU" sz="2400" dirty="0">
                        <a:solidFill>
                          <a:srgbClr val="00B0F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6-10 строк со всей группой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Достаточное количество прилагательных и причастий</a:t>
                      </a:r>
                      <a:endParaRPr lang="ru-RU" sz="24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8-16 строк со всей группой с аллегорией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причастными и деепричастными оборотами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Содержит любые предложно-падежные конструкции, прилагательные, причастия, деепричастия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pattFill prst="pct10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964805658"/>
                  </a:ext>
                </a:extLst>
              </a:tr>
            </a:tbl>
          </a:graphicData>
        </a:graphic>
      </p:graphicFrame>
      <p:pic>
        <p:nvPicPr>
          <p:cNvPr id="5" name="Picture 2" descr="D:\ДЕТСКИЙ САД\РОСАТОМ\разное\0_value_44088_5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93753" y="61625"/>
            <a:ext cx="1766960" cy="2170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9111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08000"/>
          </a:xfrm>
        </p:spPr>
        <p:txBody>
          <a:bodyPr>
            <a:noAutofit/>
          </a:bodyPr>
          <a:lstStyle/>
          <a:p>
            <a:pPr lvl="0" algn="ctr" defTabSz="914400">
              <a:spcBef>
                <a:spcPts val="0"/>
              </a:spcBef>
            </a:pPr>
            <a:r>
              <a:rPr lang="ru-RU" sz="3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Структура НОД (Классическая методика)</a:t>
            </a:r>
            <a:r>
              <a:rPr lang="ru-RU" sz="3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4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37855"/>
            <a:ext cx="8596668" cy="4503508"/>
          </a:xfrm>
        </p:spPr>
        <p:txBody>
          <a:bodyPr/>
          <a:lstStyle/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Подготовка</a:t>
            </a:r>
          </a:p>
          <a:p>
            <a:pPr marL="0" indent="0" defTabSz="914400">
              <a:spcBef>
                <a:spcPts val="0"/>
              </a:spcBef>
              <a:buClrTx/>
              <a:buSzTx/>
              <a:buNone/>
            </a:pPr>
            <a:endParaRPr lang="ru-RU" sz="2600" b="1" dirty="0" smtClean="0">
              <a:solidFill>
                <a:srgbClr val="0070C0"/>
              </a:solidFill>
              <a:latin typeface="Century Gothic"/>
            </a:endParaRPr>
          </a:p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Первичное чтение</a:t>
            </a:r>
          </a:p>
          <a:p>
            <a:pPr defTabSz="914400">
              <a:spcBef>
                <a:spcPts val="0"/>
              </a:spcBef>
              <a:buClrTx/>
              <a:buSzTx/>
            </a:pPr>
            <a:endParaRPr lang="ru-RU" sz="2600" b="1" dirty="0">
              <a:solidFill>
                <a:srgbClr val="0070C0"/>
              </a:solidFill>
              <a:latin typeface="Century Gothic"/>
            </a:endParaRPr>
          </a:p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Беседа с детьми о стихотворении</a:t>
            </a:r>
          </a:p>
          <a:p>
            <a:pPr defTabSz="914400">
              <a:spcBef>
                <a:spcPts val="0"/>
              </a:spcBef>
              <a:buClrTx/>
              <a:buSzTx/>
            </a:pPr>
            <a:endParaRPr lang="ru-RU" sz="2600" b="1" dirty="0">
              <a:solidFill>
                <a:srgbClr val="0070C0"/>
              </a:solidFill>
              <a:latin typeface="Century Gothic"/>
            </a:endParaRPr>
          </a:p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Повторное чтение</a:t>
            </a:r>
          </a:p>
          <a:p>
            <a:pPr defTabSz="914400">
              <a:spcBef>
                <a:spcPts val="0"/>
              </a:spcBef>
              <a:buClrTx/>
              <a:buSzTx/>
            </a:pPr>
            <a:endParaRPr lang="ru-RU" sz="2600" b="1" dirty="0">
              <a:solidFill>
                <a:srgbClr val="0070C0"/>
              </a:solidFill>
              <a:latin typeface="Century Gothic"/>
            </a:endParaRPr>
          </a:p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Воспроизведение стихотворения детьми</a:t>
            </a:r>
          </a:p>
          <a:p>
            <a:pPr defTabSz="914400">
              <a:spcBef>
                <a:spcPts val="0"/>
              </a:spcBef>
              <a:buClrTx/>
              <a:buSzTx/>
            </a:pPr>
            <a:endParaRPr lang="ru-RU" sz="2600" b="1" dirty="0">
              <a:solidFill>
                <a:srgbClr val="0070C0"/>
              </a:solidFill>
              <a:latin typeface="Century Gothic"/>
            </a:endParaRPr>
          </a:p>
          <a:p>
            <a:pPr defTabSz="914400">
              <a:spcBef>
                <a:spcPts val="0"/>
              </a:spcBef>
              <a:buClrTx/>
              <a:buSzTx/>
            </a:pPr>
            <a:r>
              <a:rPr lang="ru-RU" sz="2600" b="1" dirty="0" smtClean="0">
                <a:solidFill>
                  <a:srgbClr val="0070C0"/>
                </a:solidFill>
                <a:latin typeface="Century Gothic"/>
              </a:rPr>
              <a:t>Оценка</a:t>
            </a:r>
            <a:endParaRPr lang="ru-RU" sz="2600" b="1" dirty="0">
              <a:solidFill>
                <a:srgbClr val="0070C0"/>
              </a:solidFill>
              <a:latin typeface="Century Gothic"/>
            </a:endParaRPr>
          </a:p>
          <a:p>
            <a:endParaRPr lang="ru-RU" dirty="0"/>
          </a:p>
        </p:txBody>
      </p:sp>
      <p:pic>
        <p:nvPicPr>
          <p:cNvPr id="4" name="Picture 2" descr="D:\ДЕТСКИЙ САД\РОСАТОМ\разное\0_value_44088_56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82917" y="352570"/>
            <a:ext cx="1766960" cy="2170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03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784808"/>
          </a:xfrm>
        </p:spPr>
        <p:txBody>
          <a:bodyPr>
            <a:normAutofit fontScale="90000"/>
          </a:bodyPr>
          <a:lstStyle/>
          <a:p>
            <a:pPr marL="342900" lvl="0" indent="-342900" algn="ctr" defTabSz="9144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n-ea"/>
                <a:cs typeface="+mn-cs"/>
              </a:rPr>
              <a:t>Мнемотехника</a:t>
            </a:r>
            <a:br>
              <a:rPr lang="ru-RU" sz="4400" b="1" kern="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n-ea"/>
                <a:cs typeface="+mn-cs"/>
              </a:rPr>
            </a:br>
            <a:r>
              <a:rPr lang="ru-RU" sz="2800" b="1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n-ea"/>
                <a:cs typeface="+mn-cs"/>
              </a:rPr>
              <a:t>(</a:t>
            </a:r>
            <a:r>
              <a:rPr lang="ru-RU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n-ea"/>
                <a:cs typeface="+mn-cs"/>
              </a:rPr>
              <a:t>в переводе с греческого – «искусство запоминания»)</a:t>
            </a:r>
            <a:br>
              <a:rPr lang="ru-RU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ea typeface="+mn-ea"/>
                <a:cs typeface="+mn-cs"/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endParaRPr lang="ru-RU" sz="2800" b="1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ru-RU" sz="3200" b="1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</a:rPr>
              <a:t> </a:t>
            </a:r>
            <a:r>
              <a:rPr lang="ru-RU" sz="3200" b="1" kern="0" dirty="0">
                <a:solidFill>
                  <a:srgbClr val="0070C0"/>
                </a:solidFill>
                <a:latin typeface="Arial"/>
              </a:rPr>
              <a:t>– это система различных приемов, облегчающих запоминание и увеличивающих объем памяти, путем образования дополнительных ассоциаций.</a:t>
            </a:r>
            <a:r>
              <a:rPr lang="ru-RU" sz="3200" b="1" kern="0" dirty="0">
                <a:solidFill>
                  <a:srgbClr val="0070C0"/>
                </a:solidFill>
                <a:latin typeface="Arial Black" pitchFamily="34" charset="0"/>
              </a:rPr>
              <a:t> </a:t>
            </a:r>
          </a:p>
          <a:p>
            <a:endParaRPr lang="ru-RU" dirty="0"/>
          </a:p>
        </p:txBody>
      </p:sp>
      <p:pic>
        <p:nvPicPr>
          <p:cNvPr id="4" name="Picture 2" descr="D:\Desktop\1088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002" y="3563258"/>
            <a:ext cx="2477397" cy="316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55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522515"/>
            <a:ext cx="8596668" cy="5518848"/>
          </a:xfrm>
        </p:spPr>
        <p:txBody>
          <a:bodyPr>
            <a:normAutofit fontScale="92500" lnSpcReduction="20000"/>
          </a:bodyPr>
          <a:lstStyle/>
          <a:p>
            <a:pPr marL="0" lvl="0" indent="0" defTabSz="914400" eaLnBrk="0" fontAlgn="base" hangingPunct="0">
              <a:spcBef>
                <a:spcPts val="9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 ребёнка каким-нибудь неизвестным </a:t>
            </a:r>
          </a:p>
          <a:p>
            <a:pPr marL="0" lvl="0" indent="0" defTabSz="914400" eaLnBrk="0" fontAlgn="base" hangingPunct="0">
              <a:spcBef>
                <a:spcPts val="9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 пяти словам - </a:t>
            </a:r>
          </a:p>
          <a:p>
            <a:pPr marL="0" lvl="0" indent="0" defTabSz="914400" eaLnBrk="0" fontAlgn="base" hangingPunct="0">
              <a:spcBef>
                <a:spcPts val="9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будет долго и напрасно мучиться, </a:t>
            </a:r>
          </a:p>
          <a:p>
            <a:pPr marL="0" lvl="0" indent="0" defTabSz="914400" eaLnBrk="0" fontAlgn="base" hangingPunct="0">
              <a:spcBef>
                <a:spcPts val="9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свяжите двадцать таких слов с картинками, </a:t>
            </a:r>
          </a:p>
          <a:p>
            <a:pPr marL="0" lvl="0" indent="0" defTabSz="914400" eaLnBrk="0" fontAlgn="base" hangingPunct="0">
              <a:spcBef>
                <a:spcPts val="9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он усвоит на лету»</a:t>
            </a:r>
          </a:p>
          <a:p>
            <a:pPr marL="0" lvl="0" indent="0" defTabSz="9144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endParaRPr lang="ru-RU" sz="4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r" defTabSz="914400" eaLnBrk="0" fontAlgn="base" hangingPunct="0">
              <a:spcBef>
                <a:spcPct val="20000"/>
              </a:spcBef>
              <a:spcAft>
                <a:spcPct val="0"/>
              </a:spcAft>
              <a:buClrTx/>
              <a:buSzTx/>
              <a:buNone/>
            </a:pPr>
            <a:r>
              <a:rPr lang="ru-RU" sz="43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. Д. Ушинский </a:t>
            </a:r>
          </a:p>
          <a:p>
            <a:endParaRPr lang="ru-RU" dirty="0"/>
          </a:p>
        </p:txBody>
      </p:sp>
      <p:pic>
        <p:nvPicPr>
          <p:cNvPr id="5122" name="Picture 2" descr="https://mybookland.ru/wp-content/uploads/2017/03/2e75j4NWl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914" y="3555356"/>
            <a:ext cx="2627086" cy="296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932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Microsoft PowerPoint</Template>
  <TotalTime>469</TotalTime>
  <Words>853</Words>
  <Application>Microsoft Office PowerPoint</Application>
  <PresentationFormat>Широкоэкранный</PresentationFormat>
  <Paragraphs>210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4" baseType="lpstr">
      <vt:lpstr>Arial</vt:lpstr>
      <vt:lpstr>Arial Black</vt:lpstr>
      <vt:lpstr>Calibri</vt:lpstr>
      <vt:lpstr>Century Gothic</vt:lpstr>
      <vt:lpstr>Georgia</vt:lpstr>
      <vt:lpstr>Times New Roman</vt:lpstr>
      <vt:lpstr>Trebuchet MS</vt:lpstr>
      <vt:lpstr>Wingdings</vt:lpstr>
      <vt:lpstr>Wingdings 2</vt:lpstr>
      <vt:lpstr>Wingdings 3</vt:lpstr>
      <vt:lpstr>Аспект</vt:lpstr>
      <vt:lpstr>Мнемотехника при заучивании стихотворений</vt:lpstr>
      <vt:lpstr>     Педагоги от родителей часто слышат такие слова –  «У нас стихи не запоминаются!!! Не может быстро запомнить текст, путается в строчках, переставляет слова местами». </vt:lpstr>
      <vt:lpstr>Презентация PowerPoint</vt:lpstr>
      <vt:lpstr>Задачи заучивания</vt:lpstr>
      <vt:lpstr>Средства обучения</vt:lpstr>
      <vt:lpstr>Требования к текстам</vt:lpstr>
      <vt:lpstr>Структура НОД (Классическая методика) </vt:lpstr>
      <vt:lpstr>Мнемотехника (в переводе с греческого – «искусство запоминания») </vt:lpstr>
      <vt:lpstr>Презентация PowerPoint</vt:lpstr>
      <vt:lpstr>Презентация PowerPoint</vt:lpstr>
      <vt:lpstr>Значение мнемотехники</vt:lpstr>
      <vt:lpstr>Отличительные особенности мнемотехники: </vt:lpstr>
      <vt:lpstr>Структура работы (Мнемотехника) </vt:lpstr>
      <vt:lpstr>Виды мнемотехники</vt:lpstr>
      <vt:lpstr>Мнемоквадрат </vt:lpstr>
      <vt:lpstr>Мнемодорожка</vt:lpstr>
      <vt:lpstr>Мнемотаблица </vt:lpstr>
      <vt:lpstr>Младший возраст </vt:lpstr>
      <vt:lpstr>А. Барто «Мишка»</vt:lpstr>
      <vt:lpstr>Средний возраст </vt:lpstr>
      <vt:lpstr>В. Авдиенко «Осень» </vt:lpstr>
      <vt:lpstr>Старший возраст </vt:lpstr>
      <vt:lpstr> Использование букв и цифр при составлении мнемосхем </vt:lpstr>
      <vt:lpstr>Этапы работы по мнемотаблице</vt:lpstr>
      <vt:lpstr>Графическая зарисовка</vt:lpstr>
      <vt:lpstr>Презентация PowerPoint</vt:lpstr>
      <vt:lpstr>Использование мнемотехники повышает эффективность заучивания стихов: </vt:lpstr>
      <vt:lpstr>Творческий блиц </vt:lpstr>
      <vt:lpstr>Отгадайте</vt:lpstr>
      <vt:lpstr>Нарисуйте </vt:lpstr>
      <vt:lpstr>Презентация PowerPoint</vt:lpstr>
      <vt:lpstr>Домашнее задание</vt:lpstr>
      <vt:lpstr>Рады общению!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Мнемотехника при заучивании стихотворений</dc:title>
  <dc:creator>Windows User</dc:creator>
  <cp:lastModifiedBy>Windows User</cp:lastModifiedBy>
  <cp:revision>12</cp:revision>
  <dcterms:created xsi:type="dcterms:W3CDTF">2020-04-14T15:31:57Z</dcterms:created>
  <dcterms:modified xsi:type="dcterms:W3CDTF">2020-04-18T08:52:09Z</dcterms:modified>
</cp:coreProperties>
</file>